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13716000" cx="24377650"/>
  <p:notesSz cx="6858000" cy="9144000"/>
  <p:embeddedFontLst>
    <p:embeddedFont>
      <p:font typeface="Roboto Thin"/>
      <p:regular r:id="rId51"/>
      <p:bold r:id="rId52"/>
      <p:italic r:id="rId53"/>
      <p:boldItalic r:id="rId54"/>
    </p:embeddedFont>
    <p:embeddedFont>
      <p:font typeface="Roboto Medium"/>
      <p:regular r:id="rId55"/>
      <p:bold r:id="rId56"/>
      <p:italic r:id="rId57"/>
      <p:boldItalic r:id="rId58"/>
    </p:embeddedFont>
    <p:embeddedFont>
      <p:font typeface="Roboto"/>
      <p:regular r:id="rId59"/>
      <p:bold r:id="rId60"/>
      <p:italic r:id="rId61"/>
      <p:boldItalic r:id="rId62"/>
    </p:embeddedFont>
    <p:embeddedFont>
      <p:font typeface="Amatic SC"/>
      <p:regular r:id="rId63"/>
      <p:bold r:id="rId64"/>
    </p:embeddedFont>
    <p:embeddedFont>
      <p:font typeface="Inconsolata"/>
      <p:regular r:id="rId65"/>
      <p:bold r:id="rId66"/>
    </p:embeddedFont>
    <p:embeddedFont>
      <p:font typeface="Poppins"/>
      <p:regular r:id="rId67"/>
      <p:bold r:id="rId68"/>
      <p:italic r:id="rId69"/>
      <p:boldItalic r:id="rId70"/>
    </p:embeddedFont>
    <p:embeddedFont>
      <p:font typeface="Lato Light"/>
      <p:regular r:id="rId71"/>
      <p:bold r:id="rId72"/>
      <p:italic r:id="rId73"/>
      <p:boldItalic r:id="rId74"/>
    </p:embeddedFont>
    <p:embeddedFont>
      <p:font typeface="Poppins Medium"/>
      <p:regular r:id="rId75"/>
      <p:bold r:id="rId76"/>
      <p:italic r:id="rId77"/>
      <p:boldItalic r:id="rId78"/>
    </p:embeddedFont>
    <p:embeddedFont>
      <p:font typeface="Roboto Light"/>
      <p:regular r:id="rId79"/>
      <p:bold r:id="rId80"/>
      <p:italic r:id="rId81"/>
      <p:boldItalic r:id="rId82"/>
    </p:embeddedFont>
    <p:embeddedFont>
      <p:font typeface="Helvetica Neue"/>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DF6A1E-FDAA-44FE-AD9D-9B3C9C0539F6}">
  <a:tblStyle styleId="{2FDF6A1E-FDAA-44FE-AD9D-9B3C9C0539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4.xml"/><Relationship Id="rId86" Type="http://schemas.openxmlformats.org/officeDocument/2006/relationships/font" Target="fonts/HelveticaNeue-boldItalic.fntdata"/><Relationship Id="rId41" Type="http://schemas.openxmlformats.org/officeDocument/2006/relationships/slide" Target="slides/slide33.xml"/><Relationship Id="rId85" Type="http://schemas.openxmlformats.org/officeDocument/2006/relationships/font" Target="fonts/HelveticaNeue-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LatoLight-italic.fntdata"/><Relationship Id="rId72" Type="http://schemas.openxmlformats.org/officeDocument/2006/relationships/font" Target="fonts/LatoLight-bold.fntdata"/><Relationship Id="rId31" Type="http://schemas.openxmlformats.org/officeDocument/2006/relationships/slide" Target="slides/slide23.xml"/><Relationship Id="rId75" Type="http://schemas.openxmlformats.org/officeDocument/2006/relationships/font" Target="fonts/PoppinsMedium-regular.fntdata"/><Relationship Id="rId30" Type="http://schemas.openxmlformats.org/officeDocument/2006/relationships/slide" Target="slides/slide22.xml"/><Relationship Id="rId74" Type="http://schemas.openxmlformats.org/officeDocument/2006/relationships/font" Target="fonts/LatoLight-boldItalic.fntdata"/><Relationship Id="rId33" Type="http://schemas.openxmlformats.org/officeDocument/2006/relationships/slide" Target="slides/slide25.xml"/><Relationship Id="rId77" Type="http://schemas.openxmlformats.org/officeDocument/2006/relationships/font" Target="fonts/PoppinsMedium-italic.fntdata"/><Relationship Id="rId32" Type="http://schemas.openxmlformats.org/officeDocument/2006/relationships/slide" Target="slides/slide24.xml"/><Relationship Id="rId76" Type="http://schemas.openxmlformats.org/officeDocument/2006/relationships/font" Target="fonts/PoppinsMedium-bold.fntdata"/><Relationship Id="rId35" Type="http://schemas.openxmlformats.org/officeDocument/2006/relationships/slide" Target="slides/slide27.xml"/><Relationship Id="rId79" Type="http://schemas.openxmlformats.org/officeDocument/2006/relationships/font" Target="fonts/RobotoLight-regular.fntdata"/><Relationship Id="rId34" Type="http://schemas.openxmlformats.org/officeDocument/2006/relationships/slide" Target="slides/slide26.xml"/><Relationship Id="rId78" Type="http://schemas.openxmlformats.org/officeDocument/2006/relationships/font" Target="fonts/PoppinsMedium-boldItalic.fntdata"/><Relationship Id="rId71" Type="http://schemas.openxmlformats.org/officeDocument/2006/relationships/font" Target="fonts/LatoLight-regular.fntdata"/><Relationship Id="rId70" Type="http://schemas.openxmlformats.org/officeDocument/2006/relationships/font" Target="fonts/Poppins-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2.xml"/><Relationship Id="rId64" Type="http://schemas.openxmlformats.org/officeDocument/2006/relationships/font" Target="fonts/AmaticSC-bold.fntdata"/><Relationship Id="rId63" Type="http://schemas.openxmlformats.org/officeDocument/2006/relationships/font" Target="fonts/AmaticSC-regular.fntdata"/><Relationship Id="rId22" Type="http://schemas.openxmlformats.org/officeDocument/2006/relationships/slide" Target="slides/slide14.xml"/><Relationship Id="rId66" Type="http://schemas.openxmlformats.org/officeDocument/2006/relationships/font" Target="fonts/Inconsolata-bold.fntdata"/><Relationship Id="rId21" Type="http://schemas.openxmlformats.org/officeDocument/2006/relationships/slide" Target="slides/slide13.xml"/><Relationship Id="rId65" Type="http://schemas.openxmlformats.org/officeDocument/2006/relationships/font" Target="fonts/Inconsolata-regular.fntdata"/><Relationship Id="rId24" Type="http://schemas.openxmlformats.org/officeDocument/2006/relationships/slide" Target="slides/slide16.xml"/><Relationship Id="rId68" Type="http://schemas.openxmlformats.org/officeDocument/2006/relationships/font" Target="fonts/Poppins-bold.fntdata"/><Relationship Id="rId23" Type="http://schemas.openxmlformats.org/officeDocument/2006/relationships/slide" Target="slides/slide15.xml"/><Relationship Id="rId67" Type="http://schemas.openxmlformats.org/officeDocument/2006/relationships/font" Target="fonts/Poppins-regular.fntdata"/><Relationship Id="rId60" Type="http://schemas.openxmlformats.org/officeDocument/2006/relationships/font" Target="fonts/Roboto-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regular.fntdata"/><Relationship Id="rId50" Type="http://schemas.openxmlformats.org/officeDocument/2006/relationships/slide" Target="slides/slide42.xml"/><Relationship Id="rId53" Type="http://schemas.openxmlformats.org/officeDocument/2006/relationships/font" Target="fonts/RobotoThin-italic.fntdata"/><Relationship Id="rId52" Type="http://schemas.openxmlformats.org/officeDocument/2006/relationships/font" Target="fonts/RobotoThin-bold.fntdata"/><Relationship Id="rId11" Type="http://schemas.openxmlformats.org/officeDocument/2006/relationships/slide" Target="slides/slide3.xml"/><Relationship Id="rId55" Type="http://schemas.openxmlformats.org/officeDocument/2006/relationships/font" Target="fonts/RobotoMedium-regular.fntdata"/><Relationship Id="rId10" Type="http://schemas.openxmlformats.org/officeDocument/2006/relationships/slide" Target="slides/slide2.xml"/><Relationship Id="rId54" Type="http://schemas.openxmlformats.org/officeDocument/2006/relationships/font" Target="fonts/RobotoThin-boldItalic.fntdata"/><Relationship Id="rId13" Type="http://schemas.openxmlformats.org/officeDocument/2006/relationships/slide" Target="slides/slide5.xml"/><Relationship Id="rId57" Type="http://schemas.openxmlformats.org/officeDocument/2006/relationships/font" Target="fonts/RobotoMedium-italic.fntdata"/><Relationship Id="rId12" Type="http://schemas.openxmlformats.org/officeDocument/2006/relationships/slide" Target="slides/slide4.xml"/><Relationship Id="rId56" Type="http://schemas.openxmlformats.org/officeDocument/2006/relationships/font" Target="fonts/RobotoMedium-bold.fntdata"/><Relationship Id="rId15" Type="http://schemas.openxmlformats.org/officeDocument/2006/relationships/slide" Target="slides/slide7.xml"/><Relationship Id="rId59" Type="http://schemas.openxmlformats.org/officeDocument/2006/relationships/font" Target="fonts/Roboto-regular.fntdata"/><Relationship Id="rId14" Type="http://schemas.openxmlformats.org/officeDocument/2006/relationships/slide" Target="slides/slide6.xml"/><Relationship Id="rId58" Type="http://schemas.openxmlformats.org/officeDocument/2006/relationships/font" Target="fonts/RobotoMedium-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6" name="Google Shape;1416;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7071dec91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7071dec912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6" name="Google Shape;1456;g27071dec912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7" name="Google Shape;1467;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9" name="Google Shape;1479;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7071dec912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7071dec912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27071dec912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2" name="Google Shape;1542;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dad0f4776f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dad0f4776f_0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2" name="Google Shape;1562;g2dad0f4776f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dad0f4776f_0_3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dad0f4776f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dad0f4776f_0_4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dad0f4776f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dad0f4776f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dad0f4776f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dae5e55436_1_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dae5e55436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dad0f4776f_0_6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dad0f4776f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10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6.png"/><Relationship Id="rId4" Type="http://schemas.openxmlformats.org/officeDocument/2006/relationships/image" Target="../media/image9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0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6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6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1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3.png"/><Relationship Id="rId4" Type="http://schemas.openxmlformats.org/officeDocument/2006/relationships/image" Target="../media/image118.png"/><Relationship Id="rId5" Type="http://schemas.openxmlformats.org/officeDocument/2006/relationships/image" Target="../media/image1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9.png"/><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0.xml"/><Relationship Id="rId3" Type="http://schemas.openxmlformats.org/officeDocument/2006/relationships/image" Target="../media/image1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3.png"/><Relationship Id="rId4" Type="http://schemas.openxmlformats.org/officeDocument/2006/relationships/image" Target="../media/image133.png"/><Relationship Id="rId5" Type="http://schemas.openxmlformats.org/officeDocument/2006/relationships/image" Target="../media/image1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6.png"/><Relationship Id="rId4" Type="http://schemas.openxmlformats.org/officeDocument/2006/relationships/image" Target="../media/image1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21.png"/><Relationship Id="rId4" Type="http://schemas.openxmlformats.org/officeDocument/2006/relationships/image" Target="../media/image127.png"/><Relationship Id="rId5" Type="http://schemas.openxmlformats.org/officeDocument/2006/relationships/image" Target="../media/image132.png"/><Relationship Id="rId6" Type="http://schemas.openxmlformats.org/officeDocument/2006/relationships/image" Target="../media/image1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36.png"/><Relationship Id="rId4"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8.xml"/><Relationship Id="rId3" Type="http://schemas.openxmlformats.org/officeDocument/2006/relationships/image" Target="../media/image1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9.png"/><Relationship Id="rId4" Type="http://schemas.openxmlformats.org/officeDocument/2006/relationships/image" Target="../media/image141.png"/><Relationship Id="rId5" Type="http://schemas.openxmlformats.org/officeDocument/2006/relationships/image" Target="../media/image134.png"/><Relationship Id="rId6" Type="http://schemas.openxmlformats.org/officeDocument/2006/relationships/image" Target="../media/image1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40.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45.png"/><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7.png"/><Relationship Id="rId4" Type="http://schemas.openxmlformats.org/officeDocument/2006/relationships/image" Target="../media/image1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1.png"/><Relationship Id="rId4" Type="http://schemas.openxmlformats.org/officeDocument/2006/relationships/image" Target="../media/image153.png"/><Relationship Id="rId5" Type="http://schemas.openxmlformats.org/officeDocument/2006/relationships/image" Target="../media/image149.png"/><Relationship Id="rId6" Type="http://schemas.openxmlformats.org/officeDocument/2006/relationships/image" Target="../media/image1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1.xml"/><Relationship Id="rId3" Type="http://schemas.openxmlformats.org/officeDocument/2006/relationships/image" Target="../media/image1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Adam, Ben, Rose &amp; Ryan</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90" name="Google Shape;1390;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1" name="Google Shape;1391;p92"/>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This server contains intellectual property of VSI’s next-generation virtual-reality programs.</a:t>
            </a:r>
            <a:endParaRPr/>
          </a:p>
          <a:p>
            <a:pPr indent="0" lvl="0" marL="0" rtl="0" algn="l">
              <a:spcBef>
                <a:spcPts val="0"/>
              </a:spcBef>
              <a:spcAft>
                <a:spcPts val="0"/>
              </a:spcAft>
              <a:buNone/>
            </a:pPr>
            <a:r>
              <a:t/>
            </a:r>
            <a:endParaRPr/>
          </a:p>
        </p:txBody>
      </p:sp>
      <p:sp>
        <p:nvSpPr>
          <p:cNvPr id="1392" name="Google Shape;1392;p92"/>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93" name="Google Shape;1393;p92"/>
          <p:cNvSpPr txBox="1"/>
          <p:nvPr>
            <p:ph idx="5" type="subTitle"/>
          </p:nvPr>
        </p:nvSpPr>
        <p:spPr>
          <a:xfrm>
            <a:off x="12695799" y="5701600"/>
            <a:ext cx="106719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This server is used for VSI’s main public-facing website, vsi-company.com.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394" name="Google Shape;1394;p92"/>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95" name="Google Shape;1395;p92"/>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96" name="Google Shape;1396;p92"/>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9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02" name="Google Shape;1402;p9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3" name="Google Shape;1403;p9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4" name="Google Shape;1404;p9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410" name="Google Shape;1410;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1" name="Google Shape;1411;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2" name="Google Shape;1412;p94"/>
          <p:cNvGraphicFramePr/>
          <p:nvPr/>
        </p:nvGraphicFramePr>
        <p:xfrm>
          <a:off x="1190988" y="3767450"/>
          <a:ext cx="3000000" cy="3000000"/>
        </p:xfrm>
        <a:graphic>
          <a:graphicData uri="http://schemas.openxmlformats.org/drawingml/2006/table">
            <a:tbl>
              <a:tblPr>
                <a:noFill/>
                <a:tableStyleId>{2FDF6A1E-FDAA-44FE-AD9D-9B3C9C0539F6}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VSI_WindowsActivity_signatures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will allow VSI to view reports that show the ID number associated with specific signature for Windows Activity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VSI_SeverityLevels_Count&amp;Percentage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will allow VSI to quickly understand the severity levels of the Windows logs </a:t>
                      </a:r>
                      <a:r>
                        <a:rPr lang="en-US" sz="4400">
                          <a:latin typeface="Roboto"/>
                          <a:ea typeface="Roboto"/>
                          <a:cs typeface="Roboto"/>
                          <a:sym typeface="Roboto"/>
                        </a:rPr>
                        <a:t>being viewed</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VSI_WindowsActivity_Activity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will show VSI if there is a suspicious level of failed activities on their server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19" name="Google Shape;1419;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0" name="Google Shape;1420;p9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1" name="Google Shape;1421;p95"/>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22" name="Google Shape;1422;p95"/>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23" name="Google Shape;1423;p95"/>
          <p:cNvPicPr preferRelativeResize="0"/>
          <p:nvPr/>
        </p:nvPicPr>
        <p:blipFill>
          <a:blip r:embed="rId3">
            <a:alphaModFix/>
          </a:blip>
          <a:stretch>
            <a:fillRect/>
          </a:stretch>
        </p:blipFill>
        <p:spPr>
          <a:xfrm>
            <a:off x="12434925" y="2399150"/>
            <a:ext cx="11069648" cy="4891205"/>
          </a:xfrm>
          <a:prstGeom prst="rect">
            <a:avLst/>
          </a:prstGeom>
          <a:noFill/>
          <a:ln>
            <a:noFill/>
          </a:ln>
        </p:spPr>
      </p:pic>
      <p:pic>
        <p:nvPicPr>
          <p:cNvPr id="1424" name="Google Shape;1424;p95"/>
          <p:cNvPicPr preferRelativeResize="0"/>
          <p:nvPr/>
        </p:nvPicPr>
        <p:blipFill>
          <a:blip r:embed="rId4">
            <a:alphaModFix/>
          </a:blip>
          <a:stretch>
            <a:fillRect/>
          </a:stretch>
        </p:blipFill>
        <p:spPr>
          <a:xfrm>
            <a:off x="615158" y="2424025"/>
            <a:ext cx="11403993" cy="4891200"/>
          </a:xfrm>
          <a:prstGeom prst="rect">
            <a:avLst/>
          </a:prstGeom>
          <a:noFill/>
          <a:ln>
            <a:noFill/>
          </a:ln>
        </p:spPr>
      </p:pic>
      <p:pic>
        <p:nvPicPr>
          <p:cNvPr id="1425" name="Google Shape;1425;p95"/>
          <p:cNvPicPr preferRelativeResize="0"/>
          <p:nvPr/>
        </p:nvPicPr>
        <p:blipFill>
          <a:blip r:embed="rId5">
            <a:alphaModFix/>
          </a:blip>
          <a:stretch>
            <a:fillRect/>
          </a:stretch>
        </p:blipFill>
        <p:spPr>
          <a:xfrm>
            <a:off x="6363225" y="7795950"/>
            <a:ext cx="12107449" cy="4747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1" name="Google Shape;1431;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2" name="Google Shape;1432;p96"/>
          <p:cNvSpPr txBox="1"/>
          <p:nvPr>
            <p:ph idx="3" type="body"/>
          </p:nvPr>
        </p:nvSpPr>
        <p:spPr>
          <a:xfrm>
            <a:off x="703375" y="227322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3" name="Google Shape;1433;p96"/>
          <p:cNvGraphicFramePr/>
          <p:nvPr/>
        </p:nvGraphicFramePr>
        <p:xfrm>
          <a:off x="1296213" y="3863700"/>
          <a:ext cx="3000000" cy="3000000"/>
        </p:xfrm>
        <a:graphic>
          <a:graphicData uri="http://schemas.openxmlformats.org/drawingml/2006/table">
            <a:tbl>
              <a:tblPr>
                <a:noFill/>
                <a:tableStyleId>{2FDF6A1E-FDAA-44FE-AD9D-9B3C9C0539F6}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100">
                          <a:latin typeface="Roboto"/>
                          <a:ea typeface="Roboto"/>
                          <a:cs typeface="Roboto"/>
                          <a:sym typeface="Roboto"/>
                        </a:rPr>
                        <a:t>VSI_WindowsActivity_Failure_Alert</a:t>
                      </a:r>
                      <a:endParaRPr sz="41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Failure </a:t>
                      </a:r>
                      <a:r>
                        <a:rPr lang="en-US" sz="4400">
                          <a:latin typeface="Roboto"/>
                          <a:ea typeface="Roboto"/>
                          <a:cs typeface="Roboto"/>
                          <a:sym typeface="Roboto"/>
                        </a:rPr>
                        <a:t>alert with threshold of 15 per hour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5-10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4" name="Google Shape;1434;p9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amount of failed Windows </a:t>
            </a:r>
            <a:r>
              <a:rPr lang="en-US" sz="4200"/>
              <a:t>activity</a:t>
            </a:r>
            <a:r>
              <a:rPr lang="en-US" sz="4200"/>
              <a:t> was between 5-10. Failures exceeding 15 would </a:t>
            </a:r>
            <a:r>
              <a:rPr lang="en-US" sz="4200"/>
              <a:t>definitely</a:t>
            </a:r>
            <a:r>
              <a:rPr lang="en-US" sz="4200"/>
              <a:t> raise </a:t>
            </a:r>
            <a:r>
              <a:rPr lang="en-US" sz="4200"/>
              <a:t>suspicious</a:t>
            </a:r>
            <a:r>
              <a:rPr lang="en-US" sz="4200"/>
              <a:t> </a:t>
            </a:r>
            <a:r>
              <a:rPr lang="en-US" sz="4200"/>
              <a:t>activity</a:t>
            </a:r>
            <a:r>
              <a:rPr lang="en-US" sz="4200"/>
              <a:t> </a:t>
            </a:r>
            <a:r>
              <a:rPr b="1" lang="en-US" sz="4200"/>
              <a:t> </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0" name="Google Shape;1440;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1" name="Google Shape;1441;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2" name="Google Shape;1442;p97"/>
          <p:cNvGraphicFramePr/>
          <p:nvPr/>
        </p:nvGraphicFramePr>
        <p:xfrm>
          <a:off x="1296213" y="3863700"/>
          <a:ext cx="3000000" cy="3000000"/>
        </p:xfrm>
        <a:graphic>
          <a:graphicData uri="http://schemas.openxmlformats.org/drawingml/2006/table">
            <a:tbl>
              <a:tblPr>
                <a:noFill/>
                <a:tableStyleId>{2FDF6A1E-FDAA-44FE-AD9D-9B3C9C0539F6}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VSI_Successful_Logons_Alert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for successful logons with threshold of 30</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3" name="Google Shape;1443;p97"/>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hourly count of successful logons average was around 13. Logons exceeding 30 would raise suspicious behaviour. </a:t>
            </a:r>
            <a:r>
              <a:rPr b="1" lang="en-US" sz="4200">
                <a:solidFill>
                  <a:schemeClr val="dk1"/>
                </a:solidFill>
              </a:rPr>
              <a:t> </a:t>
            </a:r>
            <a:endParaRPr sz="4200">
              <a:solidFill>
                <a:schemeClr val="dk1"/>
              </a:solidFill>
            </a:endParaRPr>
          </a:p>
          <a:p>
            <a:pPr indent="0" lvl="0" marL="0" rtl="0" algn="l">
              <a:spcBef>
                <a:spcPts val="0"/>
              </a:spcBef>
              <a:spcAft>
                <a:spcPts val="0"/>
              </a:spcAft>
              <a:buNone/>
            </a:pPr>
            <a:r>
              <a:t/>
            </a:r>
            <a:endParaRPr b="1"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9" name="Google Shape;1449;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0" name="Google Shape;1450;p9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51" name="Google Shape;1451;p98"/>
          <p:cNvGraphicFramePr/>
          <p:nvPr/>
        </p:nvGraphicFramePr>
        <p:xfrm>
          <a:off x="1296213" y="3863700"/>
          <a:ext cx="3000000" cy="3000000"/>
        </p:xfrm>
        <a:graphic>
          <a:graphicData uri="http://schemas.openxmlformats.org/drawingml/2006/table">
            <a:tbl>
              <a:tblPr>
                <a:noFill/>
                <a:tableStyleId>{2FDF6A1E-FDAA-44FE-AD9D-9B3C9C0539F6}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VSI_WindowsActivity_Deleted_Accounts_Alert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Failure alert with threshold of 25 per hour an email will be sent.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52" name="Google Shape;1452;p9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A baseline of 15 seemed normal within the hour. Anything exceeding 25 would raise suspicion levels and indicate a problem </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6300"/>
              <a:t>Image of Alerts- Windows</a:t>
            </a:r>
            <a:endParaRPr sz="6300"/>
          </a:p>
        </p:txBody>
      </p:sp>
      <p:sp>
        <p:nvSpPr>
          <p:cNvPr id="1459" name="Google Shape;1459;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0" name="Google Shape;1460;p9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61" name="Google Shape;1461;p99"/>
          <p:cNvPicPr preferRelativeResize="0"/>
          <p:nvPr/>
        </p:nvPicPr>
        <p:blipFill>
          <a:blip r:embed="rId3">
            <a:alphaModFix/>
          </a:blip>
          <a:stretch>
            <a:fillRect/>
          </a:stretch>
        </p:blipFill>
        <p:spPr>
          <a:xfrm>
            <a:off x="5814800" y="7553725"/>
            <a:ext cx="12407076" cy="5027250"/>
          </a:xfrm>
          <a:prstGeom prst="rect">
            <a:avLst/>
          </a:prstGeom>
          <a:noFill/>
          <a:ln>
            <a:noFill/>
          </a:ln>
        </p:spPr>
      </p:pic>
      <p:pic>
        <p:nvPicPr>
          <p:cNvPr id="1462" name="Google Shape;1462;p99"/>
          <p:cNvPicPr preferRelativeResize="0"/>
          <p:nvPr/>
        </p:nvPicPr>
        <p:blipFill>
          <a:blip r:embed="rId4">
            <a:alphaModFix/>
          </a:blip>
          <a:stretch>
            <a:fillRect/>
          </a:stretch>
        </p:blipFill>
        <p:spPr>
          <a:xfrm>
            <a:off x="468825" y="2038625"/>
            <a:ext cx="10875774" cy="5211400"/>
          </a:xfrm>
          <a:prstGeom prst="rect">
            <a:avLst/>
          </a:prstGeom>
          <a:noFill/>
          <a:ln>
            <a:noFill/>
          </a:ln>
        </p:spPr>
      </p:pic>
      <p:pic>
        <p:nvPicPr>
          <p:cNvPr id="1463" name="Google Shape;1463;p99"/>
          <p:cNvPicPr preferRelativeResize="0"/>
          <p:nvPr/>
        </p:nvPicPr>
        <p:blipFill>
          <a:blip r:embed="rId5">
            <a:alphaModFix/>
          </a:blip>
          <a:stretch>
            <a:fillRect/>
          </a:stretch>
        </p:blipFill>
        <p:spPr>
          <a:xfrm>
            <a:off x="11998950" y="2038625"/>
            <a:ext cx="11890698" cy="521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70" name="Google Shape;1470;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1" name="Google Shape;1471;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2" name="Google Shape;1472;p10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73" name="Google Shape;1473;p100"/>
          <p:cNvPicPr preferRelativeResize="0"/>
          <p:nvPr/>
        </p:nvPicPr>
        <p:blipFill>
          <a:blip r:embed="rId3">
            <a:alphaModFix/>
          </a:blip>
          <a:stretch>
            <a:fillRect/>
          </a:stretch>
        </p:blipFill>
        <p:spPr>
          <a:xfrm>
            <a:off x="1067425" y="2303100"/>
            <a:ext cx="10975283" cy="4747775"/>
          </a:xfrm>
          <a:prstGeom prst="rect">
            <a:avLst/>
          </a:prstGeom>
          <a:noFill/>
          <a:ln>
            <a:noFill/>
          </a:ln>
        </p:spPr>
      </p:pic>
      <p:pic>
        <p:nvPicPr>
          <p:cNvPr id="1474" name="Google Shape;1474;p100"/>
          <p:cNvPicPr preferRelativeResize="0"/>
          <p:nvPr/>
        </p:nvPicPr>
        <p:blipFill>
          <a:blip r:embed="rId4">
            <a:alphaModFix/>
          </a:blip>
          <a:stretch>
            <a:fillRect/>
          </a:stretch>
        </p:blipFill>
        <p:spPr>
          <a:xfrm>
            <a:off x="12456906" y="2123050"/>
            <a:ext cx="10689570" cy="4927825"/>
          </a:xfrm>
          <a:prstGeom prst="rect">
            <a:avLst/>
          </a:prstGeom>
          <a:noFill/>
          <a:ln>
            <a:noFill/>
          </a:ln>
        </p:spPr>
      </p:pic>
      <p:pic>
        <p:nvPicPr>
          <p:cNvPr id="1475" name="Google Shape;1475;p100"/>
          <p:cNvPicPr preferRelativeResize="0"/>
          <p:nvPr/>
        </p:nvPicPr>
        <p:blipFill>
          <a:blip r:embed="rId5">
            <a:alphaModFix/>
          </a:blip>
          <a:stretch>
            <a:fillRect/>
          </a:stretch>
        </p:blipFill>
        <p:spPr>
          <a:xfrm>
            <a:off x="6493000" y="7518800"/>
            <a:ext cx="11391499" cy="492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2" name="Google Shape;148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3" name="Google Shape;1483;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84" name="Google Shape;1484;p101"/>
          <p:cNvPicPr preferRelativeResize="0"/>
          <p:nvPr/>
        </p:nvPicPr>
        <p:blipFill>
          <a:blip r:embed="rId3">
            <a:alphaModFix/>
          </a:blip>
          <a:stretch>
            <a:fillRect/>
          </a:stretch>
        </p:blipFill>
        <p:spPr>
          <a:xfrm>
            <a:off x="5596925" y="7617575"/>
            <a:ext cx="12469101" cy="4888224"/>
          </a:xfrm>
          <a:prstGeom prst="rect">
            <a:avLst/>
          </a:prstGeom>
          <a:noFill/>
          <a:ln>
            <a:noFill/>
          </a:ln>
        </p:spPr>
      </p:pic>
      <p:pic>
        <p:nvPicPr>
          <p:cNvPr id="1485" name="Google Shape;1485;p101"/>
          <p:cNvPicPr preferRelativeResize="0"/>
          <p:nvPr/>
        </p:nvPicPr>
        <p:blipFill>
          <a:blip r:embed="rId4">
            <a:alphaModFix/>
          </a:blip>
          <a:stretch>
            <a:fillRect/>
          </a:stretch>
        </p:blipFill>
        <p:spPr>
          <a:xfrm>
            <a:off x="5497725" y="2364100"/>
            <a:ext cx="12469100" cy="464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10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91" name="Google Shape;1491;p10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2" name="Google Shape;1492;p10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93" name="Google Shape;1493;p10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99" name="Google Shape;149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0" name="Google Shape;1500;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1" name="Google Shape;1501;p103"/>
          <p:cNvGraphicFramePr/>
          <p:nvPr/>
        </p:nvGraphicFramePr>
        <p:xfrm>
          <a:off x="1296213" y="3827125"/>
          <a:ext cx="3000000" cy="3000000"/>
        </p:xfrm>
        <a:graphic>
          <a:graphicData uri="http://schemas.openxmlformats.org/drawingml/2006/table">
            <a:tbl>
              <a:tblPr>
                <a:noFill/>
                <a:tableStyleId>{2FDF6A1E-FDAA-44FE-AD9D-9B3C9C0539F6}</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Apache_Logs_HTTP_Methods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HTTP types being requested against VSI’s web server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l">
                        <a:spcBef>
                          <a:spcPts val="0"/>
                        </a:spcBef>
                        <a:spcAft>
                          <a:spcPts val="0"/>
                        </a:spcAft>
                        <a:buNone/>
                      </a:pPr>
                      <a:r>
                        <a:rPr lang="en-US" sz="4400">
                          <a:latin typeface="Roboto"/>
                          <a:ea typeface="Roboto"/>
                          <a:cs typeface="Roboto"/>
                          <a:sym typeface="Roboto"/>
                        </a:rPr>
                        <a:t>VMI_Apache_referer_domain_report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Apache report that show the top 10 domain’s that refer to </a:t>
                      </a:r>
                      <a:r>
                        <a:rPr lang="en-US" sz="4400">
                          <a:latin typeface="Roboto"/>
                          <a:ea typeface="Roboto"/>
                          <a:cs typeface="Roboto"/>
                          <a:sym typeface="Roboto"/>
                        </a:rPr>
                        <a:t>VSI’s </a:t>
                      </a:r>
                      <a:r>
                        <a:rPr lang="en-US" sz="4400">
                          <a:latin typeface="Roboto"/>
                          <a:ea typeface="Roboto"/>
                          <a:cs typeface="Roboto"/>
                          <a:sym typeface="Roboto"/>
                        </a:rPr>
                        <a:t>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Apache_Logs_Response_Codes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each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08" name="Google Shape;150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09" name="Google Shape;1509;p104"/>
          <p:cNvPicPr preferRelativeResize="0"/>
          <p:nvPr/>
        </p:nvPicPr>
        <p:blipFill>
          <a:blip r:embed="rId3">
            <a:alphaModFix/>
          </a:blip>
          <a:stretch>
            <a:fillRect/>
          </a:stretch>
        </p:blipFill>
        <p:spPr>
          <a:xfrm>
            <a:off x="253234" y="2057850"/>
            <a:ext cx="11162518" cy="4914925"/>
          </a:xfrm>
          <a:prstGeom prst="rect">
            <a:avLst/>
          </a:prstGeom>
          <a:noFill/>
          <a:ln>
            <a:noFill/>
          </a:ln>
        </p:spPr>
      </p:pic>
      <p:pic>
        <p:nvPicPr>
          <p:cNvPr id="1510" name="Google Shape;1510;p104"/>
          <p:cNvPicPr preferRelativeResize="0"/>
          <p:nvPr/>
        </p:nvPicPr>
        <p:blipFill>
          <a:blip r:embed="rId4">
            <a:alphaModFix/>
          </a:blip>
          <a:stretch>
            <a:fillRect/>
          </a:stretch>
        </p:blipFill>
        <p:spPr>
          <a:xfrm>
            <a:off x="12165150" y="1974636"/>
            <a:ext cx="10782948" cy="5023039"/>
          </a:xfrm>
          <a:prstGeom prst="rect">
            <a:avLst/>
          </a:prstGeom>
          <a:noFill/>
          <a:ln>
            <a:noFill/>
          </a:ln>
        </p:spPr>
      </p:pic>
      <p:pic>
        <p:nvPicPr>
          <p:cNvPr id="1511" name="Google Shape;1511;p104"/>
          <p:cNvPicPr preferRelativeResize="0"/>
          <p:nvPr/>
        </p:nvPicPr>
        <p:blipFill>
          <a:blip r:embed="rId5">
            <a:alphaModFix/>
          </a:blip>
          <a:stretch>
            <a:fillRect/>
          </a:stretch>
        </p:blipFill>
        <p:spPr>
          <a:xfrm>
            <a:off x="7046900" y="7668025"/>
            <a:ext cx="10782950" cy="47477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17" name="Google Shape;1517;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8" name="Google Shape;1518;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9" name="Google Shape;1519;p105"/>
          <p:cNvGraphicFramePr/>
          <p:nvPr/>
        </p:nvGraphicFramePr>
        <p:xfrm>
          <a:off x="1296213" y="3863700"/>
          <a:ext cx="3000000" cy="3000000"/>
        </p:xfrm>
        <a:graphic>
          <a:graphicData uri="http://schemas.openxmlformats.org/drawingml/2006/table">
            <a:tbl>
              <a:tblPr>
                <a:noFill/>
                <a:tableStyleId>{2FDF6A1E-FDAA-44FE-AD9D-9B3C9C0539F6}</a:tableStyleId>
              </a:tblPr>
              <a:tblGrid>
                <a:gridCol w="6116625"/>
                <a:gridCol w="476192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VMI_Apache_hourlyactivity_non_US_country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An email will be sent if the hourly activity from any country besides the US exceeds the threshold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175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&gt;250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0" name="Google Shape;1520;p105"/>
          <p:cNvSpPr txBox="1"/>
          <p:nvPr/>
        </p:nvSpPr>
        <p:spPr>
          <a:xfrm>
            <a:off x="2853150" y="94823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Compared the hourly activity of VSI from any country </a:t>
            </a:r>
            <a:r>
              <a:rPr b="1" lang="en-US" sz="4200"/>
              <a:t>besides the US and on average 175 events seemed normal and anything exceeding 250 would indicate their were issues.</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26" name="Google Shape;152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7" name="Google Shape;1527;p10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28" name="Google Shape;1528;p106"/>
          <p:cNvGraphicFramePr/>
          <p:nvPr/>
        </p:nvGraphicFramePr>
        <p:xfrm>
          <a:off x="1296213" y="3863700"/>
          <a:ext cx="3000000" cy="3000000"/>
        </p:xfrm>
        <a:graphic>
          <a:graphicData uri="http://schemas.openxmlformats.org/drawingml/2006/table">
            <a:tbl>
              <a:tblPr>
                <a:noFill/>
                <a:tableStyleId>{2FDF6A1E-FDAA-44FE-AD9D-9B3C9C0539F6}</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Apache_logs_HTTP_POST_Alert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for HTTP POST requests with a threshold of 10 that runs every hour. Email Sent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29" name="Google Shape;1529;p106"/>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 </a:t>
            </a:r>
            <a:r>
              <a:rPr b="1" lang="en-US" sz="4200"/>
              <a:t>JUSTIFICATION: </a:t>
            </a:r>
            <a:r>
              <a:rPr b="1" lang="en-US" sz="4200"/>
              <a:t>Calculating the average of the alert baseline was 2.5. A threshold of 10 seemed like a number small enough that would catch malicious activity for an hourly count.</a:t>
            </a:r>
            <a:endParaRPr b="1" sz="4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Alerts—Apache</a:t>
            </a:r>
            <a:endParaRPr/>
          </a:p>
        </p:txBody>
      </p:sp>
      <p:sp>
        <p:nvSpPr>
          <p:cNvPr id="1536" name="Google Shape;1536;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537" name="Google Shape;1537;p107"/>
          <p:cNvPicPr preferRelativeResize="0"/>
          <p:nvPr/>
        </p:nvPicPr>
        <p:blipFill>
          <a:blip r:embed="rId3">
            <a:alphaModFix/>
          </a:blip>
          <a:stretch>
            <a:fillRect/>
          </a:stretch>
        </p:blipFill>
        <p:spPr>
          <a:xfrm>
            <a:off x="2720525" y="1990725"/>
            <a:ext cx="18448598" cy="5178999"/>
          </a:xfrm>
          <a:prstGeom prst="rect">
            <a:avLst/>
          </a:prstGeom>
          <a:noFill/>
          <a:ln>
            <a:noFill/>
          </a:ln>
        </p:spPr>
      </p:pic>
      <p:pic>
        <p:nvPicPr>
          <p:cNvPr id="1538" name="Google Shape;1538;p107"/>
          <p:cNvPicPr preferRelativeResize="0"/>
          <p:nvPr/>
        </p:nvPicPr>
        <p:blipFill>
          <a:blip r:embed="rId4">
            <a:alphaModFix/>
          </a:blip>
          <a:stretch>
            <a:fillRect/>
          </a:stretch>
        </p:blipFill>
        <p:spPr>
          <a:xfrm>
            <a:off x="2720525" y="7737250"/>
            <a:ext cx="18448599" cy="47885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45" name="Google Shape;154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6" name="Google Shape;1546;p10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47" name="Google Shape;1547;p10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0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0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0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08"/>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52" name="Google Shape;1552;p10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3" name="Google Shape;1553;p10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54" name="Google Shape;1554;p10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55" name="Google Shape;1555;p108"/>
          <p:cNvPicPr preferRelativeResize="0"/>
          <p:nvPr/>
        </p:nvPicPr>
        <p:blipFill>
          <a:blip r:embed="rId3">
            <a:alphaModFix/>
          </a:blip>
          <a:stretch>
            <a:fillRect/>
          </a:stretch>
        </p:blipFill>
        <p:spPr>
          <a:xfrm>
            <a:off x="1520825" y="2876775"/>
            <a:ext cx="10840500" cy="4747800"/>
          </a:xfrm>
          <a:prstGeom prst="rect">
            <a:avLst/>
          </a:prstGeom>
          <a:noFill/>
          <a:ln>
            <a:noFill/>
          </a:ln>
        </p:spPr>
      </p:pic>
      <p:pic>
        <p:nvPicPr>
          <p:cNvPr id="1556" name="Google Shape;1556;p108"/>
          <p:cNvPicPr preferRelativeResize="0"/>
          <p:nvPr/>
        </p:nvPicPr>
        <p:blipFill>
          <a:blip r:embed="rId4">
            <a:alphaModFix/>
          </a:blip>
          <a:stretch>
            <a:fillRect/>
          </a:stretch>
        </p:blipFill>
        <p:spPr>
          <a:xfrm>
            <a:off x="13347275" y="2876775"/>
            <a:ext cx="10298999" cy="4870225"/>
          </a:xfrm>
          <a:prstGeom prst="rect">
            <a:avLst/>
          </a:prstGeom>
          <a:noFill/>
          <a:ln>
            <a:noFill/>
          </a:ln>
        </p:spPr>
      </p:pic>
      <p:pic>
        <p:nvPicPr>
          <p:cNvPr id="1557" name="Google Shape;1557;p108"/>
          <p:cNvPicPr preferRelativeResize="0"/>
          <p:nvPr/>
        </p:nvPicPr>
        <p:blipFill>
          <a:blip r:embed="rId5">
            <a:alphaModFix/>
          </a:blip>
          <a:stretch>
            <a:fillRect/>
          </a:stretch>
        </p:blipFill>
        <p:spPr>
          <a:xfrm>
            <a:off x="1520825" y="8206200"/>
            <a:ext cx="10840499" cy="4747800"/>
          </a:xfrm>
          <a:prstGeom prst="rect">
            <a:avLst/>
          </a:prstGeom>
          <a:noFill/>
          <a:ln>
            <a:noFill/>
          </a:ln>
        </p:spPr>
      </p:pic>
      <p:pic>
        <p:nvPicPr>
          <p:cNvPr id="1558" name="Google Shape;1558;p108"/>
          <p:cNvPicPr preferRelativeResize="0"/>
          <p:nvPr/>
        </p:nvPicPr>
        <p:blipFill>
          <a:blip r:embed="rId6">
            <a:alphaModFix/>
          </a:blip>
          <a:stretch>
            <a:fillRect/>
          </a:stretch>
        </p:blipFill>
        <p:spPr>
          <a:xfrm>
            <a:off x="13260750" y="8272250"/>
            <a:ext cx="10505525" cy="4648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65" name="Google Shape;1565;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6" name="Google Shape;1566;p10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67" name="Google Shape;1567;p109"/>
          <p:cNvPicPr preferRelativeResize="0"/>
          <p:nvPr/>
        </p:nvPicPr>
        <p:blipFill>
          <a:blip r:embed="rId3">
            <a:alphaModFix/>
          </a:blip>
          <a:stretch>
            <a:fillRect/>
          </a:stretch>
        </p:blipFill>
        <p:spPr>
          <a:xfrm>
            <a:off x="2476200" y="1806438"/>
            <a:ext cx="18919625" cy="5178426"/>
          </a:xfrm>
          <a:prstGeom prst="rect">
            <a:avLst/>
          </a:prstGeom>
          <a:noFill/>
          <a:ln>
            <a:noFill/>
          </a:ln>
        </p:spPr>
      </p:pic>
      <p:pic>
        <p:nvPicPr>
          <p:cNvPr id="1568" name="Google Shape;1568;p109"/>
          <p:cNvPicPr preferRelativeResize="0"/>
          <p:nvPr/>
        </p:nvPicPr>
        <p:blipFill>
          <a:blip r:embed="rId4">
            <a:alphaModFix/>
          </a:blip>
          <a:stretch>
            <a:fillRect/>
          </a:stretch>
        </p:blipFill>
        <p:spPr>
          <a:xfrm>
            <a:off x="2476200" y="7368125"/>
            <a:ext cx="18919627" cy="5469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id="1573" name="Google Shape;1573;p11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74" name="Google Shape;1574;p11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75" name="Google Shape;1575;p11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76" name="Google Shape;1576;p11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2" name="Google Shape;1582;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In comparison to the previous logs we found that there were now 1111 high severity alerts, as opposed to there previously being only 329 with the previous logs. This meant that the percentage of high severity alerts rose from 6.91% to 20.22%.</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For the failed activities, it was noted that there were more successes than failures. The failed Windows activity had a 1.56% and compared to the previous logs, there was a suspicious volume of failed activity.</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89" name="Google Shape;1589;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0" name="Google Shape;1590;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0" rtl="0" algn="l">
              <a:lnSpc>
                <a:spcPct val="115000"/>
              </a:lnSpc>
              <a:spcBef>
                <a:spcPts val="120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Failed Windows Activity - We detected suspicious </a:t>
            </a:r>
            <a:r>
              <a:rPr lang="en-US" sz="4400">
                <a:solidFill>
                  <a:schemeClr val="dk1"/>
                </a:solidFill>
              </a:rPr>
              <a:t>activity</a:t>
            </a:r>
            <a:r>
              <a:rPr lang="en-US" sz="4400">
                <a:solidFill>
                  <a:schemeClr val="dk1"/>
                </a:solidFill>
              </a:rPr>
              <a:t> at 8AM 25/03/2020 with the Failed Windows Activity attack logs. During our findings we found that our threshold could be increased slightly to &gt;20 due to potential alerting for genuine activity although our alert still picked up on the suspicious activity.</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Successful Logons - We detected suspicious activity at 1AM to 3AM and also 8AM - 11AM 25/03/2020 with the Successful Logins attack logs. During our findings we found that our thresholds were correct and there would be no changes made as we had it at &gt;30 whereas there was no genuine activity that exceeded the threshold.</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Deleted Accounts - We found there was no suspicious activity within the Deleted Accounts attack logs.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96" name="Google Shape;1596;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7" name="Google Shape;1597;p11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your findings from your dashboards when analyzing the attack logs.</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F</a:t>
            </a:r>
            <a:r>
              <a:rPr lang="en-US" sz="4400">
                <a:solidFill>
                  <a:schemeClr val="dk1"/>
                </a:solidFill>
              </a:rPr>
              <a:t>rom 08:00 to 09:00 on March 25 2020 we have found that there was a significant spike in attempts to reset a password. (1258 attempts)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User_K had the highest amount of activity during the period that passwords were trying to be reset.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Prior to this at 01:00 there was another spike in the signature of user accounts being locked out. (896 attempts)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User_A had the highest amount of activity during the period in which accounts were being locked out.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Windows </a:t>
            </a:r>
            <a:endParaRPr/>
          </a:p>
        </p:txBody>
      </p:sp>
      <p:sp>
        <p:nvSpPr>
          <p:cNvPr id="1603" name="Google Shape;1603;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04" name="Google Shape;1604;p114"/>
          <p:cNvPicPr preferRelativeResize="0"/>
          <p:nvPr/>
        </p:nvPicPr>
        <p:blipFill>
          <a:blip r:embed="rId3">
            <a:alphaModFix/>
          </a:blip>
          <a:stretch>
            <a:fillRect/>
          </a:stretch>
        </p:blipFill>
        <p:spPr>
          <a:xfrm>
            <a:off x="265750" y="2132000"/>
            <a:ext cx="11891600" cy="5094399"/>
          </a:xfrm>
          <a:prstGeom prst="rect">
            <a:avLst/>
          </a:prstGeom>
          <a:noFill/>
          <a:ln>
            <a:noFill/>
          </a:ln>
        </p:spPr>
      </p:pic>
      <p:pic>
        <p:nvPicPr>
          <p:cNvPr id="1605" name="Google Shape;1605;p114"/>
          <p:cNvPicPr preferRelativeResize="0"/>
          <p:nvPr/>
        </p:nvPicPr>
        <p:blipFill>
          <a:blip r:embed="rId4">
            <a:alphaModFix/>
          </a:blip>
          <a:stretch>
            <a:fillRect/>
          </a:stretch>
        </p:blipFill>
        <p:spPr>
          <a:xfrm>
            <a:off x="12316051" y="2199725"/>
            <a:ext cx="11891573" cy="4958950"/>
          </a:xfrm>
          <a:prstGeom prst="rect">
            <a:avLst/>
          </a:prstGeom>
          <a:noFill/>
          <a:ln>
            <a:noFill/>
          </a:ln>
        </p:spPr>
      </p:pic>
      <p:pic>
        <p:nvPicPr>
          <p:cNvPr id="1606" name="Google Shape;1606;p114"/>
          <p:cNvPicPr preferRelativeResize="0"/>
          <p:nvPr/>
        </p:nvPicPr>
        <p:blipFill>
          <a:blip r:embed="rId5">
            <a:alphaModFix/>
          </a:blip>
          <a:stretch>
            <a:fillRect/>
          </a:stretch>
        </p:blipFill>
        <p:spPr>
          <a:xfrm>
            <a:off x="265750" y="7633850"/>
            <a:ext cx="11891602" cy="5094400"/>
          </a:xfrm>
          <a:prstGeom prst="rect">
            <a:avLst/>
          </a:prstGeom>
          <a:noFill/>
          <a:ln>
            <a:noFill/>
          </a:ln>
        </p:spPr>
      </p:pic>
      <p:pic>
        <p:nvPicPr>
          <p:cNvPr id="1607" name="Google Shape;1607;p114"/>
          <p:cNvPicPr preferRelativeResize="0"/>
          <p:nvPr/>
        </p:nvPicPr>
        <p:blipFill>
          <a:blip r:embed="rId6">
            <a:alphaModFix/>
          </a:blip>
          <a:stretch>
            <a:fillRect/>
          </a:stretch>
        </p:blipFill>
        <p:spPr>
          <a:xfrm>
            <a:off x="12304075" y="7633851"/>
            <a:ext cx="11915499" cy="4958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Windows </a:t>
            </a:r>
            <a:endParaRPr/>
          </a:p>
        </p:txBody>
      </p:sp>
      <p:sp>
        <p:nvSpPr>
          <p:cNvPr id="1613" name="Google Shape;1613;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4" name="Google Shape;1614;p115"/>
          <p:cNvPicPr preferRelativeResize="0"/>
          <p:nvPr/>
        </p:nvPicPr>
        <p:blipFill>
          <a:blip r:embed="rId3">
            <a:alphaModFix/>
          </a:blip>
          <a:stretch>
            <a:fillRect/>
          </a:stretch>
        </p:blipFill>
        <p:spPr>
          <a:xfrm>
            <a:off x="3438825" y="2349688"/>
            <a:ext cx="17992725" cy="2628900"/>
          </a:xfrm>
          <a:prstGeom prst="rect">
            <a:avLst/>
          </a:prstGeom>
          <a:noFill/>
          <a:ln>
            <a:noFill/>
          </a:ln>
        </p:spPr>
      </p:pic>
      <p:pic>
        <p:nvPicPr>
          <p:cNvPr id="1615" name="Google Shape;1615;p115"/>
          <p:cNvPicPr preferRelativeResize="0"/>
          <p:nvPr/>
        </p:nvPicPr>
        <p:blipFill>
          <a:blip r:embed="rId4">
            <a:alphaModFix/>
          </a:blip>
          <a:stretch>
            <a:fillRect/>
          </a:stretch>
        </p:blipFill>
        <p:spPr>
          <a:xfrm>
            <a:off x="3305475" y="5529225"/>
            <a:ext cx="18259425" cy="4714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21" name="Google Shape;1621;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2" name="Google Shape;1622;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Comparing the two different logs, there was a drastic increase in POST as well as a significant drop in GET HTTP methods.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Upon investigating the referrer domains in conjunction with the country’s with their respective IP locations in the attack logs, there was a spike in activity from locations outside of the United States.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When comparing the attack logs, we can see an increase in error codes represented by “404” in the HTTP response code.</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28" name="Google Shape;162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9" name="Google Shape;1629;p11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Upon investigating the aftermath of the attack logs, we found that both our alerts for HTTP POST Method and non-US activity would have been triggered.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alert threshold for POST Method per hour was 10 and was significantly breached with a total of 1296 events on March 25 2020 at 8PM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Our alert threshold for International activity per hour was 250 and was breached with a total of 937 events on March 25 2020 at 8PM</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After </a:t>
            </a:r>
            <a:r>
              <a:rPr lang="en-US" sz="4400">
                <a:solidFill>
                  <a:schemeClr val="dk1"/>
                </a:solidFill>
              </a:rPr>
              <a:t>collaboration</a:t>
            </a:r>
            <a:r>
              <a:rPr lang="en-US" sz="4400">
                <a:solidFill>
                  <a:schemeClr val="dk1"/>
                </a:solidFill>
              </a:rPr>
              <a:t> between the team we agreed that the set in place thresholds were still reasonable values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35" name="Google Shape;1635;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36" name="Google Shape;1636;p11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91440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After investigating the dashboards, we can extrapolate the following</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GET attack on Apache withheld for the duration of 5pm to 7pm on March 25 2020 and peaked at 729 events</a:t>
            </a:r>
            <a:endParaRPr sz="4400">
              <a:solidFill>
                <a:schemeClr val="dk1"/>
              </a:solidFill>
            </a:endParaRPr>
          </a:p>
          <a:p>
            <a:pPr indent="0" lvl="0" marL="914400" rtl="0" algn="l">
              <a:lnSpc>
                <a:spcPct val="115000"/>
              </a:lnSpc>
              <a:spcBef>
                <a:spcPts val="1000"/>
              </a:spcBef>
              <a:spcAft>
                <a:spcPts val="0"/>
              </a:spcAft>
              <a:buNone/>
            </a:pPr>
            <a:r>
              <a:rPr lang="en-US" sz="4400">
                <a:solidFill>
                  <a:schemeClr val="dk1"/>
                </a:solidFill>
              </a:rPr>
              <a:t>POST attack on Apache withheld for the duration of 7pm to 9pm on March 25 2020 and peaked at 1296 events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Looking at the international activity through our cluster map excluding US activity, we can see a significant increase in countries that would not normally be engaging with the server during normal traffic</a:t>
            </a:r>
            <a:endParaRPr sz="4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Apache Reports </a:t>
            </a:r>
            <a:endParaRPr/>
          </a:p>
        </p:txBody>
      </p:sp>
      <p:sp>
        <p:nvSpPr>
          <p:cNvPr id="1642" name="Google Shape;1642;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43" name="Google Shape;1643;p119"/>
          <p:cNvPicPr preferRelativeResize="0"/>
          <p:nvPr/>
        </p:nvPicPr>
        <p:blipFill>
          <a:blip r:embed="rId3">
            <a:alphaModFix/>
          </a:blip>
          <a:stretch>
            <a:fillRect/>
          </a:stretch>
        </p:blipFill>
        <p:spPr>
          <a:xfrm>
            <a:off x="1890350" y="2181450"/>
            <a:ext cx="18221325" cy="3609975"/>
          </a:xfrm>
          <a:prstGeom prst="rect">
            <a:avLst/>
          </a:prstGeom>
          <a:noFill/>
          <a:ln>
            <a:noFill/>
          </a:ln>
        </p:spPr>
      </p:pic>
      <p:pic>
        <p:nvPicPr>
          <p:cNvPr id="1644" name="Google Shape;1644;p119"/>
          <p:cNvPicPr preferRelativeResize="0"/>
          <p:nvPr/>
        </p:nvPicPr>
        <p:blipFill>
          <a:blip r:embed="rId4">
            <a:alphaModFix/>
          </a:blip>
          <a:stretch>
            <a:fillRect/>
          </a:stretch>
        </p:blipFill>
        <p:spPr>
          <a:xfrm>
            <a:off x="1909400" y="5791425"/>
            <a:ext cx="18183225" cy="6391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Apache Alerts </a:t>
            </a:r>
            <a:endParaRPr/>
          </a:p>
        </p:txBody>
      </p:sp>
      <p:sp>
        <p:nvSpPr>
          <p:cNvPr id="1650" name="Google Shape;165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51" name="Google Shape;1651;p120"/>
          <p:cNvPicPr preferRelativeResize="0"/>
          <p:nvPr/>
        </p:nvPicPr>
        <p:blipFill>
          <a:blip r:embed="rId3">
            <a:alphaModFix/>
          </a:blip>
          <a:stretch>
            <a:fillRect/>
          </a:stretch>
        </p:blipFill>
        <p:spPr>
          <a:xfrm>
            <a:off x="1700563" y="3324000"/>
            <a:ext cx="18249900" cy="4581525"/>
          </a:xfrm>
          <a:prstGeom prst="rect">
            <a:avLst/>
          </a:prstGeom>
          <a:noFill/>
          <a:ln>
            <a:noFill/>
          </a:ln>
        </p:spPr>
      </p:pic>
      <p:pic>
        <p:nvPicPr>
          <p:cNvPr id="1652" name="Google Shape;1652;p120"/>
          <p:cNvPicPr preferRelativeResize="0"/>
          <p:nvPr/>
        </p:nvPicPr>
        <p:blipFill>
          <a:blip r:embed="rId4">
            <a:alphaModFix/>
          </a:blip>
          <a:stretch>
            <a:fillRect/>
          </a:stretch>
        </p:blipFill>
        <p:spPr>
          <a:xfrm>
            <a:off x="1810088" y="8078800"/>
            <a:ext cx="18030825" cy="2657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Apache Dashboard </a:t>
            </a:r>
            <a:endParaRPr/>
          </a:p>
        </p:txBody>
      </p:sp>
      <p:sp>
        <p:nvSpPr>
          <p:cNvPr id="1658" name="Google Shape;1658;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59" name="Google Shape;1659;p121"/>
          <p:cNvPicPr preferRelativeResize="0"/>
          <p:nvPr/>
        </p:nvPicPr>
        <p:blipFill>
          <a:blip r:embed="rId3">
            <a:alphaModFix/>
          </a:blip>
          <a:stretch>
            <a:fillRect/>
          </a:stretch>
        </p:blipFill>
        <p:spPr>
          <a:xfrm>
            <a:off x="2249475" y="2380475"/>
            <a:ext cx="18011775" cy="3712400"/>
          </a:xfrm>
          <a:prstGeom prst="rect">
            <a:avLst/>
          </a:prstGeom>
          <a:noFill/>
          <a:ln>
            <a:noFill/>
          </a:ln>
        </p:spPr>
      </p:pic>
      <p:pic>
        <p:nvPicPr>
          <p:cNvPr id="1660" name="Google Shape;1660;p121"/>
          <p:cNvPicPr preferRelativeResize="0"/>
          <p:nvPr/>
        </p:nvPicPr>
        <p:blipFill>
          <a:blip r:embed="rId4">
            <a:alphaModFix/>
          </a:blip>
          <a:stretch>
            <a:fillRect/>
          </a:stretch>
        </p:blipFill>
        <p:spPr>
          <a:xfrm>
            <a:off x="2249475" y="6349050"/>
            <a:ext cx="8839200" cy="3752850"/>
          </a:xfrm>
          <a:prstGeom prst="rect">
            <a:avLst/>
          </a:prstGeom>
          <a:noFill/>
          <a:ln>
            <a:noFill/>
          </a:ln>
        </p:spPr>
      </p:pic>
      <p:pic>
        <p:nvPicPr>
          <p:cNvPr id="1661" name="Google Shape;1661;p121"/>
          <p:cNvPicPr preferRelativeResize="0"/>
          <p:nvPr/>
        </p:nvPicPr>
        <p:blipFill>
          <a:blip r:embed="rId5">
            <a:alphaModFix/>
          </a:blip>
          <a:stretch>
            <a:fillRect/>
          </a:stretch>
        </p:blipFill>
        <p:spPr>
          <a:xfrm>
            <a:off x="11294500" y="6349050"/>
            <a:ext cx="12351699" cy="2849086"/>
          </a:xfrm>
          <a:prstGeom prst="rect">
            <a:avLst/>
          </a:prstGeom>
          <a:noFill/>
          <a:ln>
            <a:noFill/>
          </a:ln>
        </p:spPr>
      </p:pic>
      <p:pic>
        <p:nvPicPr>
          <p:cNvPr id="1662" name="Google Shape;1662;p121"/>
          <p:cNvPicPr preferRelativeResize="0"/>
          <p:nvPr/>
        </p:nvPicPr>
        <p:blipFill>
          <a:blip r:embed="rId6">
            <a:alphaModFix/>
          </a:blip>
          <a:stretch>
            <a:fillRect/>
          </a:stretch>
        </p:blipFill>
        <p:spPr>
          <a:xfrm>
            <a:off x="2373300" y="10531025"/>
            <a:ext cx="17764125" cy="231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514350" lvl="0" marL="914400" rtl="0" algn="l">
              <a:lnSpc>
                <a:spcPct val="115000"/>
              </a:lnSpc>
              <a:spcBef>
                <a:spcPts val="0"/>
              </a:spcBef>
              <a:spcAft>
                <a:spcPts val="0"/>
              </a:spcAft>
              <a:buClr>
                <a:schemeClr val="dk1"/>
              </a:buClr>
              <a:buSzPts val="4500"/>
              <a:buChar char="●"/>
            </a:pPr>
            <a:r>
              <a:rPr lang="en-US" sz="4500">
                <a:solidFill>
                  <a:schemeClr val="dk1"/>
                </a:solidFill>
              </a:rPr>
              <a:t>Working as a Security Operations Analyst for the company Virtual Space Industries (VSI), who </a:t>
            </a:r>
            <a:r>
              <a:rPr lang="en-US" sz="4500">
                <a:solidFill>
                  <a:schemeClr val="dk1"/>
                </a:solidFill>
              </a:rPr>
              <a:t>design</a:t>
            </a:r>
            <a:r>
              <a:rPr lang="en-US" sz="4500">
                <a:solidFill>
                  <a:schemeClr val="dk1"/>
                </a:solidFill>
              </a:rPr>
              <a:t> virtual reality programs for businesses.</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A </a:t>
            </a:r>
            <a:r>
              <a:rPr lang="en-US" sz="4500">
                <a:solidFill>
                  <a:schemeClr val="dk1"/>
                </a:solidFill>
              </a:rPr>
              <a:t>competitor, JobeCorp has launched cyberattacks and took down several VSI systems </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As SOC analysts, we are tasked with using Splunk to monitor potential attacks on VSI’s systems and applications.</a:t>
            </a:r>
            <a:endParaRPr sz="4500">
              <a:solidFill>
                <a:schemeClr val="dk1"/>
              </a:solidFill>
            </a:endParaRPr>
          </a:p>
          <a:p>
            <a:pPr indent="-514350" lvl="0" marL="914400" rtl="0" algn="l">
              <a:lnSpc>
                <a:spcPct val="115000"/>
              </a:lnSpc>
              <a:spcBef>
                <a:spcPts val="1000"/>
              </a:spcBef>
              <a:spcAft>
                <a:spcPts val="0"/>
              </a:spcAft>
              <a:buClr>
                <a:schemeClr val="dk1"/>
              </a:buClr>
              <a:buSzPts val="4500"/>
              <a:buChar char="●"/>
            </a:pPr>
            <a:r>
              <a:rPr lang="en-US" sz="4500">
                <a:solidFill>
                  <a:schemeClr val="dk1"/>
                </a:solidFill>
              </a:rPr>
              <a:t>The products we have been given to monitor include:</a:t>
            </a:r>
            <a:endParaRPr sz="4500">
              <a:solidFill>
                <a:schemeClr val="dk1"/>
              </a:solidFill>
            </a:endParaRPr>
          </a:p>
          <a:p>
            <a:pPr indent="0" lvl="0" marL="914400" rtl="0" algn="l">
              <a:lnSpc>
                <a:spcPct val="115000"/>
              </a:lnSpc>
              <a:spcBef>
                <a:spcPts val="1000"/>
              </a:spcBef>
              <a:spcAft>
                <a:spcPts val="0"/>
              </a:spcAft>
              <a:buNone/>
            </a:pPr>
            <a:r>
              <a:rPr lang="en-US" sz="4500">
                <a:solidFill>
                  <a:schemeClr val="dk1"/>
                </a:solidFill>
              </a:rPr>
              <a:t> </a:t>
            </a:r>
            <a:r>
              <a:rPr lang="en-US" sz="4500">
                <a:solidFill>
                  <a:schemeClr val="dk1"/>
                </a:solidFill>
              </a:rPr>
              <a:t>- An Apache web server, which hosts the administrative webpage</a:t>
            </a:r>
            <a:endParaRPr sz="4500">
              <a:solidFill>
                <a:schemeClr val="dk1"/>
              </a:solidFill>
            </a:endParaRPr>
          </a:p>
          <a:p>
            <a:pPr indent="0" lvl="0" marL="914400" rtl="0" algn="l">
              <a:lnSpc>
                <a:spcPct val="115000"/>
              </a:lnSpc>
              <a:spcBef>
                <a:spcPts val="1000"/>
              </a:spcBef>
              <a:spcAft>
                <a:spcPts val="0"/>
              </a:spcAft>
              <a:buNone/>
            </a:pPr>
            <a:r>
              <a:rPr lang="en-US" sz="4500">
                <a:solidFill>
                  <a:schemeClr val="dk1"/>
                </a:solidFill>
              </a:rPr>
              <a:t> - A Windows operating system, which runs many of VSI’s back-end operations</a:t>
            </a:r>
            <a:endParaRPr sz="4500">
              <a:solidFill>
                <a:schemeClr val="dk1"/>
              </a:solidFill>
            </a:endParaRPr>
          </a:p>
          <a:p>
            <a:pPr indent="0" lvl="0" marL="914400" rtl="0" algn="l">
              <a:lnSpc>
                <a:spcPct val="115000"/>
              </a:lnSpc>
              <a:spcBef>
                <a:spcPts val="1000"/>
              </a:spcBef>
              <a:spcAft>
                <a:spcPts val="0"/>
              </a:spcAft>
              <a:buNone/>
            </a:pPr>
            <a:r>
              <a:t/>
            </a:r>
            <a:endParaRPr sz="4500">
              <a:solidFill>
                <a:schemeClr val="dk1"/>
              </a:solidFill>
            </a:endParaRPr>
          </a:p>
          <a:p>
            <a:pPr indent="0" lvl="0" marL="914400" rtl="0" algn="l">
              <a:lnSpc>
                <a:spcPct val="115000"/>
              </a:lnSpc>
              <a:spcBef>
                <a:spcPts val="1000"/>
              </a:spcBef>
              <a:spcAft>
                <a:spcPts val="1000"/>
              </a:spcAft>
              <a:buNone/>
            </a:pPr>
            <a:r>
              <a:t/>
            </a:r>
            <a:endParaRPr sz="3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Screenshots of Attack Logs - Apache Dashboard </a:t>
            </a:r>
            <a:endParaRPr/>
          </a:p>
        </p:txBody>
      </p:sp>
      <p:sp>
        <p:nvSpPr>
          <p:cNvPr id="1668" name="Google Shape;1668;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69" name="Google Shape;1669;p122"/>
          <p:cNvPicPr preferRelativeResize="0"/>
          <p:nvPr/>
        </p:nvPicPr>
        <p:blipFill>
          <a:blip r:embed="rId3">
            <a:alphaModFix/>
          </a:blip>
          <a:stretch>
            <a:fillRect/>
          </a:stretch>
        </p:blipFill>
        <p:spPr>
          <a:xfrm>
            <a:off x="568950" y="3514275"/>
            <a:ext cx="21015075" cy="2801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pic>
        <p:nvPicPr>
          <p:cNvPr id="1674" name="Google Shape;1674;p12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75" name="Google Shape;1675;p12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76" name="Google Shape;1676;p12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77" name="Google Shape;1677;p12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83" name="Google Shape;1683;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4" name="Google Shape;1684;p124"/>
          <p:cNvSpPr txBox="1"/>
          <p:nvPr>
            <p:ph idx="3" type="body"/>
          </p:nvPr>
        </p:nvSpPr>
        <p:spPr>
          <a:xfrm>
            <a:off x="717350"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On March 25, there was a significant spike in attacks in resetting a password resulting in activity being performed by foreign individual who otherwise would not have access to the network.</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To avoid this in the future we suggest:</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Ensuring that all users within the network have up to date training and have been educated in a strong password policy</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Multi-factor authorisation against brute force attacks </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Lock out certain users after a certain amount of attempts.</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[Splunk Add-on for Unix and Linux]</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Unix and Linux </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2689000" y="3800825"/>
            <a:ext cx="180810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a:t>
            </a:r>
            <a:r>
              <a:rPr lang="en-US" sz="4000"/>
              <a:t>he Splunk Add-on for Unix and Linux works with the Splunk App for Unix and Linux to provide rapid insights and operational visibility into large-scale Unix and Linux environments. With its new pre-packaged alerting capability, flexible service-based hosts grouping, and easy management of many data sources, it arms administrators with a powerful ability to quickly identify performance and capacity bottlenecks and outliers in Unix and Linux environments</a:t>
            </a:r>
            <a:endParaRPr sz="4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Unix and Linux </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68" name="Google Shape;1368;p89"/>
          <p:cNvPicPr preferRelativeResize="0"/>
          <p:nvPr/>
        </p:nvPicPr>
        <p:blipFill>
          <a:blip r:embed="rId3">
            <a:alphaModFix/>
          </a:blip>
          <a:stretch>
            <a:fillRect/>
          </a:stretch>
        </p:blipFill>
        <p:spPr>
          <a:xfrm>
            <a:off x="2746450" y="2703100"/>
            <a:ext cx="16649700" cy="716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Unix and Linux</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374" name="Google Shape;1374;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5" name="Google Shape;1375;p90"/>
          <p:cNvSpPr txBox="1"/>
          <p:nvPr/>
        </p:nvSpPr>
        <p:spPr>
          <a:xfrm>
            <a:off x="1867350" y="2333050"/>
            <a:ext cx="17634900" cy="1043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A user can use the Splunk Add-On for Unix and Linux for 2 reasons.</a:t>
            </a:r>
            <a:endParaRPr sz="3900"/>
          </a:p>
          <a:p>
            <a:pPr indent="-476250" lvl="0" marL="457200" rtl="0" algn="l">
              <a:spcBef>
                <a:spcPts val="0"/>
              </a:spcBef>
              <a:spcAft>
                <a:spcPts val="0"/>
              </a:spcAft>
              <a:buSzPts val="3900"/>
              <a:buAutoNum type="arabicPeriod"/>
            </a:pPr>
            <a:r>
              <a:rPr lang="en-US" sz="3900"/>
              <a:t>Collect performance metrics from Unix hosts or Linux hosts without CollectD*</a:t>
            </a:r>
            <a:endParaRPr sz="3900"/>
          </a:p>
          <a:p>
            <a:pPr indent="-476250" lvl="0" marL="457200" rtl="0" algn="l">
              <a:spcBef>
                <a:spcPts val="0"/>
              </a:spcBef>
              <a:spcAft>
                <a:spcPts val="0"/>
              </a:spcAft>
              <a:buSzPts val="3900"/>
              <a:buAutoNum type="arabicPeriod"/>
            </a:pPr>
            <a:r>
              <a:rPr lang="en-US" sz="3900"/>
              <a:t>Collect security events from Unix or Linux hosts</a:t>
            </a:r>
            <a:endParaRPr sz="3900"/>
          </a:p>
          <a:p>
            <a:pPr indent="0" lvl="0" marL="0" rtl="0" algn="l">
              <a:spcBef>
                <a:spcPts val="0"/>
              </a:spcBef>
              <a:spcAft>
                <a:spcPts val="0"/>
              </a:spcAft>
              <a:buNone/>
            </a:pPr>
            <a:r>
              <a:rPr lang="en-US" sz="3900"/>
              <a:t>*</a:t>
            </a:r>
            <a:r>
              <a:rPr lang="en-US" sz="2900"/>
              <a:t>The collectd agent is an open source daemon that collects system and application performance metrics.</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US" sz="4400" u="sng"/>
              <a:t>Benefits</a:t>
            </a:r>
            <a:endParaRPr sz="4400" u="sng"/>
          </a:p>
          <a:p>
            <a:pPr indent="-501650" lvl="0" marL="457200" rtl="0" algn="l">
              <a:spcBef>
                <a:spcPts val="0"/>
              </a:spcBef>
              <a:spcAft>
                <a:spcPts val="0"/>
              </a:spcAft>
              <a:buSzPts val="4300"/>
              <a:buChar char="-"/>
            </a:pPr>
            <a:r>
              <a:rPr lang="en-US" sz="4300"/>
              <a:t>The Splunk App for Unix and Linux collects around 200MB of data per host per day. The app can collect slightly more or less based on individual host activity.</a:t>
            </a:r>
            <a:endParaRPr sz="4300"/>
          </a:p>
          <a:p>
            <a:pPr indent="-508000" lvl="0" marL="457200" rtl="0" algn="l">
              <a:spcBef>
                <a:spcPts val="0"/>
              </a:spcBef>
              <a:spcAft>
                <a:spcPts val="0"/>
              </a:spcAft>
              <a:buSzPts val="4400"/>
              <a:buChar char="-"/>
            </a:pPr>
            <a:r>
              <a:rPr lang="en-US" sz="4400"/>
              <a:t>Collects data using file inputs and scripted inputs </a:t>
            </a:r>
            <a:endParaRPr sz="4400"/>
          </a:p>
          <a:p>
            <a:pPr indent="-508000" lvl="0" marL="457200" rtl="0" algn="l">
              <a:spcBef>
                <a:spcPts val="0"/>
              </a:spcBef>
              <a:spcAft>
                <a:spcPts val="0"/>
              </a:spcAft>
              <a:buSzPts val="4400"/>
              <a:buChar char="-"/>
            </a:pPr>
            <a:r>
              <a:rPr lang="en-US" sz="4400"/>
              <a:t>Combine with other apps such as such as Splunk IT Service Intelligence or Splunk Enterprise Security.</a:t>
            </a:r>
            <a:endParaRPr sz="4400"/>
          </a:p>
          <a:p>
            <a:pPr indent="-508000" lvl="0" marL="457200" rtl="0" algn="l">
              <a:spcBef>
                <a:spcPts val="0"/>
              </a:spcBef>
              <a:spcAft>
                <a:spcPts val="0"/>
              </a:spcAft>
              <a:buSzPts val="4400"/>
              <a:buChar char="-"/>
            </a:pPr>
            <a:r>
              <a:rPr lang="en-US" sz="4400"/>
              <a:t>Support for a new linux OS, SUSE Linux Enterprise Server version 15SP5.</a:t>
            </a:r>
            <a:endParaRPr sz="4400"/>
          </a:p>
          <a:p>
            <a:pPr indent="0" lvl="0" marL="0" rtl="0" algn="l">
              <a:spcBef>
                <a:spcPts val="0"/>
              </a:spcBef>
              <a:spcAft>
                <a:spcPts val="0"/>
              </a:spcAft>
              <a:buNone/>
            </a:pPr>
            <a:r>
              <a:t/>
            </a:r>
            <a:endParaRPr sz="4400" u="sng"/>
          </a:p>
          <a:p>
            <a:pPr indent="0" lvl="0" marL="0" rtl="0" algn="l">
              <a:spcBef>
                <a:spcPts val="0"/>
              </a:spcBef>
              <a:spcAft>
                <a:spcPts val="0"/>
              </a:spcAft>
              <a:buNone/>
            </a:pPr>
            <a:r>
              <a:t/>
            </a:r>
            <a:endParaRPr sz="44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Splunk Add-on for Unix and Linux </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1"/>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383" name="Google Shape;1383;p91"/>
          <p:cNvPicPr preferRelativeResize="0"/>
          <p:nvPr/>
        </p:nvPicPr>
        <p:blipFill>
          <a:blip r:embed="rId3">
            <a:alphaModFix/>
          </a:blip>
          <a:stretch>
            <a:fillRect/>
          </a:stretch>
        </p:blipFill>
        <p:spPr>
          <a:xfrm>
            <a:off x="2221125" y="2166413"/>
            <a:ext cx="20988376" cy="10309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